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57" r:id="rId4"/>
    <p:sldId id="259" r:id="rId5"/>
    <p:sldId id="277" r:id="rId6"/>
    <p:sldId id="265" r:id="rId7"/>
    <p:sldId id="268" r:id="rId8"/>
    <p:sldId id="279" r:id="rId9"/>
    <p:sldId id="278" r:id="rId10"/>
    <p:sldId id="280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FF0000"/>
    <a:srgbClr val="E92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ADEF-47CB-4160-91A0-EE515F9DF10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5CE3-DC3A-449F-837E-655DB7966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2BC-4D14-44FF-B222-53F6134F3F6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B3F9-3498-4AF1-84C0-85E593030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172F-8F22-41D7-A40C-1559BD6E13E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CBA6-325C-48E7-83B2-7D3EA28C0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559A-0E9B-4950-AEAC-989B7EE3B2D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00D8-9144-4505-A42C-3A34ECC4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E8FA-618A-4361-8C59-6F5D252034D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EAED-617D-4C4A-B6B3-FA686F285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3AA1-DA12-4747-AF27-18263976ADB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D857-112A-4798-9418-E0BF038B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8FD5-04E3-489B-BF47-36CA2713A71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7FF7-6829-4BB1-A28A-05E2AB4AF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BAFC-2F31-4B2A-A4A4-328F87CDEC3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E02A-6004-4A42-BA64-A5B55DFC0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25FB-4FA1-4246-9100-5FA280C3591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E844-0F7A-4FE4-821C-9B2B6978E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93D6-BFF2-4F99-A968-264BFADA159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3C69-502F-47D4-86C7-9FFFD3C0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7E98-6D26-47EC-9CCB-CBEB914404E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4529-A466-4F76-B642-0B1B5C1FC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DD14D-E9A8-4F2C-B40F-75CAA4A9FC2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A8356-DF7F-43FB-8CB9-989E402E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FD78E4-5F1E-4720-BC1A-F583E3F7C7D4}"/>
              </a:ext>
            </a:extLst>
          </p:cNvPr>
          <p:cNvSpPr txBox="1"/>
          <p:nvPr/>
        </p:nvSpPr>
        <p:spPr>
          <a:xfrm>
            <a:off x="785786" y="1690875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Мастер-класс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«Развитие музыкальных способностей и творческого мышления дошкольников через элементарное </a:t>
            </a:r>
            <a:r>
              <a:rPr lang="ru-RU" sz="3200" b="1" dirty="0" err="1">
                <a:solidFill>
                  <a:srgbClr val="002060"/>
                </a:solidFill>
              </a:rPr>
              <a:t>музицирование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549B9-3EEB-44E3-A6E0-3C29288339E6}"/>
              </a:ext>
            </a:extLst>
          </p:cNvPr>
          <p:cNvSpPr txBox="1"/>
          <p:nvPr/>
        </p:nvSpPr>
        <p:spPr>
          <a:xfrm>
            <a:off x="5580112" y="4489745"/>
            <a:ext cx="3483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Подготовил: </a:t>
            </a:r>
          </a:p>
          <a:p>
            <a:r>
              <a:rPr lang="ru-RU" b="1" dirty="0"/>
              <a:t>музыкальный руководитель</a:t>
            </a:r>
          </a:p>
          <a:p>
            <a:r>
              <a:rPr lang="ru-RU" b="1" dirty="0"/>
              <a:t>Стрельникова Ю. 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35F4B-7533-4C7F-9AB2-D92BF71C41A7}"/>
              </a:ext>
            </a:extLst>
          </p:cNvPr>
          <p:cNvSpPr txBox="1"/>
          <p:nvPr/>
        </p:nvSpPr>
        <p:spPr>
          <a:xfrm>
            <a:off x="323528" y="309400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детский сад «Малышок» с. Доброе Добровского муниципального округа Липецкой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91169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7622F-1496-42DD-822A-349FD5729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83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42084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  <p:pic>
        <p:nvPicPr>
          <p:cNvPr id="7" name="Рисунок 6" descr="muzykalnoe-tvorchestvo-detej-s-samodelnymi-muzykalnymi-instrumentami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56792"/>
            <a:ext cx="4896544" cy="4586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Новые формы работы: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1285875"/>
            <a:ext cx="7358063" cy="500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Развитие чувства ритма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2786063"/>
            <a:ext cx="7358063" cy="500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/>
              <a:t>Музицирование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50" y="4286250"/>
            <a:ext cx="7358063" cy="500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Танцевально-игровое творчество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86250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1785938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Речевые игры с муз. сопровождением.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3563" y="1785938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Ритмические игры со звучащими жестами.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3563" y="3286125"/>
            <a:ext cx="2571750" cy="8572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Импровизационное </a:t>
            </a:r>
            <a:r>
              <a:rPr lang="ru-RU" dirty="0" err="1"/>
              <a:t>музицирование</a:t>
            </a:r>
            <a:r>
              <a:rPr lang="ru-RU" dirty="0"/>
              <a:t> в движении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286125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Игры с музыкальными инструментами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4786313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Элементарный музыкальный театр.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15616" y="4786313"/>
            <a:ext cx="2571750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Коммуникативные игры.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357688" y="328612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4143375" y="1428750"/>
            <a:ext cx="4214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E728FE-540B-4765-A23A-9E468567A312}"/>
              </a:ext>
            </a:extLst>
          </p:cNvPr>
          <p:cNvPicPr/>
          <p:nvPr/>
        </p:nvPicPr>
        <p:blipFill>
          <a:blip r:embed="rId3"/>
          <a:srcRect l="22113" t="22059" r="35003" b="31517"/>
          <a:stretch>
            <a:fillRect/>
          </a:stretch>
        </p:blipFill>
        <p:spPr bwMode="auto">
          <a:xfrm>
            <a:off x="785812" y="279793"/>
            <a:ext cx="6429420" cy="39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12D27-7E91-4712-B682-A194EC76C5F8}"/>
              </a:ext>
            </a:extLst>
          </p:cNvPr>
          <p:cNvSpPr txBox="1"/>
          <p:nvPr/>
        </p:nvSpPr>
        <p:spPr>
          <a:xfrm>
            <a:off x="971600" y="4235491"/>
            <a:ext cx="46474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«Музыка – это эмоциональное познание, а не интеллектуальное. Она интуитивна и бессловесна, музыка чувствуется, а не понимается умом»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Т.Э. Тютюнникова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38"/>
            <a:ext cx="7115175" cy="77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Прогрессивные идеи Т. Э. </a:t>
            </a:r>
            <a:r>
              <a:rPr lang="ru-RU" b="1" dirty="0" err="1"/>
              <a:t>Тютюнниковой</a:t>
            </a:r>
            <a:r>
              <a:rPr lang="ru-RU" b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27583" y="1214438"/>
            <a:ext cx="7830641" cy="4525962"/>
          </a:xfrm>
        </p:spPr>
        <p:txBody>
          <a:bodyPr rtlCol="0">
            <a:normAutofit lnSpcReduction="10000"/>
          </a:bodyPr>
          <a:lstStyle/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                                            </a:t>
            </a:r>
          </a:p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Всеобщее музыкально-творческое                                                                      развитие;</a:t>
            </a:r>
          </a:p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Детское музыкальное творчество                                                     как метод активного музыкального</a:t>
            </a:r>
          </a:p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развития и становления творческой личности;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3.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Связь детского музыкального творчества с      импровизаторскими традициями народного                                  музицирования.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48593"/>
            <a:ext cx="24522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FD78E4-5F1E-4720-BC1A-F583E3F7C7D4}"/>
              </a:ext>
            </a:extLst>
          </p:cNvPr>
          <p:cNvSpPr txBox="1"/>
          <p:nvPr/>
        </p:nvSpPr>
        <p:spPr>
          <a:xfrm>
            <a:off x="785786" y="500042"/>
            <a:ext cx="75009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повышение уровня компетентности педагогов в развитии музыкальных способностей и формирования творческого мышления дошкольников через элементарное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музицирование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Задачи: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-представить участникам мастер-класса методы и приёмы элементарного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музицирования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-повысить уровень профессиональной компетентности педагогов, их мотивацию на системное использование в практике;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-создать условия для обретения большинством педагогов своего собственного профессионального стиля, который позволил бы воспитанникам реализовать</a:t>
            </a:r>
            <a:r>
              <a:rPr lang="ru-RU" sz="3200" dirty="0"/>
              <a:t> </a:t>
            </a:r>
            <a:r>
              <a:rPr lang="ru-RU" sz="2000" dirty="0"/>
              <a:t>позицию субъекта в разных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9116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Ценность методики.</a:t>
            </a:r>
          </a:p>
        </p:txBody>
      </p:sp>
      <p:sp>
        <p:nvSpPr>
          <p:cNvPr id="2150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00125" y="1357313"/>
            <a:ext cx="7500938" cy="4071937"/>
          </a:xfrm>
        </p:spPr>
        <p:txBody>
          <a:bodyPr/>
          <a:lstStyle/>
          <a:p>
            <a:pPr marL="342900" indent="-342900" algn="l">
              <a:buFont typeface="Arial" charset="0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Простота в разучивании, игровая основа обучения.</a:t>
            </a:r>
          </a:p>
          <a:p>
            <a:pPr marL="342900" indent="-342900" algn="l">
              <a:buFont typeface="Arial" charset="0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Гибкость, возможность сочетать с другими методиками.</a:t>
            </a:r>
          </a:p>
          <a:p>
            <a:pPr marL="342900" indent="-342900" algn="l">
              <a:buFont typeface="Arial" charset="0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Знакомство с лучшими образцами народной и профессиональной музыки разных стран.</a:t>
            </a:r>
          </a:p>
          <a:p>
            <a:pPr marL="342900" indent="-342900" algn="l">
              <a:buFont typeface="Arial" charset="0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Развитие способностей каждого отдельного ребенка в условиях </a:t>
            </a:r>
            <a:r>
              <a:rPr lang="ru-RU" sz="2800">
                <a:solidFill>
                  <a:schemeClr val="tx1"/>
                </a:solidFill>
              </a:rPr>
              <a:t>коллективной деятельности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97" y="-1125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8682" y="714356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Рисунок 6" descr="muzykalnoe-tvorchestvo-detej-s-samodelnymi-muzykalnymi-instrumentami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0" y="260648"/>
            <a:ext cx="2422152" cy="23675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86C6A-C921-4306-A2F8-0B65E5780B84}"/>
              </a:ext>
            </a:extLst>
          </p:cNvPr>
          <p:cNvSpPr txBox="1"/>
          <p:nvPr/>
        </p:nvSpPr>
        <p:spPr>
          <a:xfrm>
            <a:off x="1656566" y="404664"/>
            <a:ext cx="4647414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58695" indent="2250440" algn="ctr">
              <a:lnSpc>
                <a:spcPts val="2555"/>
              </a:lnSpc>
            </a:pP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E:\фото\2023\муз занятие\2.jpg">
            <a:extLst>
              <a:ext uri="{FF2B5EF4-FFF2-40B4-BE49-F238E27FC236}">
                <a16:creationId xmlns:a16="http://schemas.microsoft.com/office/drawing/2014/main" id="{98579295-2DB7-4AD1-B95F-8FEA9BBB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90" y="2636912"/>
            <a:ext cx="3751993" cy="2393770"/>
          </a:xfrm>
          <a:prstGeom prst="rect">
            <a:avLst/>
          </a:prstGeom>
          <a:noFill/>
        </p:spPr>
      </p:pic>
      <p:pic>
        <p:nvPicPr>
          <p:cNvPr id="9" name="Picture 3" descr="E:\фото\2022\музыкальное занятие\1.jpg">
            <a:extLst>
              <a:ext uri="{FF2B5EF4-FFF2-40B4-BE49-F238E27FC236}">
                <a16:creationId xmlns:a16="http://schemas.microsoft.com/office/drawing/2014/main" id="{7F805E92-F92F-4280-A89D-08B6A106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4550"/>
            <a:ext cx="3735809" cy="2143140"/>
          </a:xfrm>
          <a:prstGeom prst="rect">
            <a:avLst/>
          </a:prstGeom>
          <a:noFill/>
        </p:spPr>
      </p:pic>
      <p:pic>
        <p:nvPicPr>
          <p:cNvPr id="10" name="Picture 4" descr="E:\фото\2022\музыкальное занятие\4.jpg">
            <a:extLst>
              <a:ext uri="{FF2B5EF4-FFF2-40B4-BE49-F238E27FC236}">
                <a16:creationId xmlns:a16="http://schemas.microsoft.com/office/drawing/2014/main" id="{651FBF30-FE8D-4F15-B9B3-42D28993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07" y="2636912"/>
            <a:ext cx="3500462" cy="2636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95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31B39-4C8C-4E94-AFC6-DD8F35128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2"/>
            <a:ext cx="9144000" cy="67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узыкальный 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49" y="-3475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8682" y="714356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Рисунок 6" descr="muzykalnoe-tvorchestvo-detej-s-samodelnymi-muzykalnymi-instrumentami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6" y="188640"/>
            <a:ext cx="2504739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86C6A-C921-4306-A2F8-0B65E5780B84}"/>
              </a:ext>
            </a:extLst>
          </p:cNvPr>
          <p:cNvSpPr txBox="1"/>
          <p:nvPr/>
        </p:nvSpPr>
        <p:spPr>
          <a:xfrm>
            <a:off x="1656566" y="404664"/>
            <a:ext cx="4647414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58695" indent="2250440" algn="ctr">
              <a:lnSpc>
                <a:spcPts val="2555"/>
              </a:lnSpc>
            </a:pP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E:\фото\2020\муз занятие\20200226_102529.jpg">
            <a:extLst>
              <a:ext uri="{FF2B5EF4-FFF2-40B4-BE49-F238E27FC236}">
                <a16:creationId xmlns:a16="http://schemas.microsoft.com/office/drawing/2014/main" id="{61A6CF62-8252-4616-9046-CCDCB03C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5793"/>
            <a:ext cx="3714776" cy="2437533"/>
          </a:xfrm>
          <a:prstGeom prst="rect">
            <a:avLst/>
          </a:prstGeom>
          <a:noFill/>
        </p:spPr>
      </p:pic>
      <p:pic>
        <p:nvPicPr>
          <p:cNvPr id="9" name="Picture 2" descr="C:\Users\Малышок\Desktop\материал для пед. находки\IMG_2567.JPG">
            <a:extLst>
              <a:ext uri="{FF2B5EF4-FFF2-40B4-BE49-F238E27FC236}">
                <a16:creationId xmlns:a16="http://schemas.microsoft.com/office/drawing/2014/main" id="{8908EA5C-5FA2-4E72-B9BB-B47CEAE7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2503" y="3076329"/>
            <a:ext cx="5029790" cy="2437533"/>
          </a:xfrm>
          <a:prstGeom prst="rect">
            <a:avLst/>
          </a:prstGeom>
          <a:noFill/>
        </p:spPr>
      </p:pic>
      <p:pic>
        <p:nvPicPr>
          <p:cNvPr id="10" name="Рисунок 9" descr="muzykalnoe-tvorchestvo-detej-s-samodelnymi-muzykalnymi-instrumentami7.png">
            <a:extLst>
              <a:ext uri="{FF2B5EF4-FFF2-40B4-BE49-F238E27FC236}">
                <a16:creationId xmlns:a16="http://schemas.microsoft.com/office/drawing/2014/main" id="{2D15FA1F-328A-4E25-BF55-19F0F8E1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284984"/>
            <a:ext cx="1995373" cy="19503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8953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350</TotalTime>
  <Words>273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Новые формы работы:</vt:lpstr>
      <vt:lpstr>Презентация PowerPoint</vt:lpstr>
      <vt:lpstr>Прогрессивные идеи Т. Э. Тютюнниковой: </vt:lpstr>
      <vt:lpstr>Презентация PowerPoint</vt:lpstr>
      <vt:lpstr>Ценность методики.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2019</dc:creator>
  <cp:lastModifiedBy>EVM</cp:lastModifiedBy>
  <cp:revision>23</cp:revision>
  <dcterms:created xsi:type="dcterms:W3CDTF">2021-01-19T11:20:46Z</dcterms:created>
  <dcterms:modified xsi:type="dcterms:W3CDTF">2024-02-01T19:54:24Z</dcterms:modified>
</cp:coreProperties>
</file>